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90" r:id="rId2"/>
    <p:sldId id="295" r:id="rId3"/>
    <p:sldId id="294" r:id="rId4"/>
    <p:sldId id="303" r:id="rId5"/>
    <p:sldId id="296" r:id="rId6"/>
    <p:sldId id="298" r:id="rId7"/>
    <p:sldId id="300" r:id="rId8"/>
    <p:sldId id="302" r:id="rId9"/>
    <p:sldId id="304" r:id="rId10"/>
    <p:sldId id="257" r:id="rId11"/>
    <p:sldId id="308" r:id="rId12"/>
    <p:sldId id="291" r:id="rId13"/>
    <p:sldId id="305" r:id="rId14"/>
    <p:sldId id="306" r:id="rId15"/>
    <p:sldId id="307" r:id="rId16"/>
    <p:sldId id="309" r:id="rId17"/>
    <p:sldId id="292" r:id="rId18"/>
    <p:sldId id="310" r:id="rId19"/>
    <p:sldId id="311" r:id="rId20"/>
    <p:sldId id="313" r:id="rId21"/>
    <p:sldId id="312" r:id="rId22"/>
    <p:sldId id="317" r:id="rId23"/>
    <p:sldId id="314" r:id="rId24"/>
    <p:sldId id="293" r:id="rId25"/>
    <p:sldId id="315" r:id="rId26"/>
    <p:sldId id="316" r:id="rId27"/>
    <p:sldId id="268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Roboto Light" panose="020B0604020202020204" charset="0"/>
      <p:regular r:id="rId36"/>
      <p:italic r:id="rId37"/>
    </p:embeddedFont>
    <p:embeddedFont>
      <p:font typeface="Roboto Regular" panose="020B0604020202020204" charset="0"/>
      <p:regular r:id="rId38"/>
    </p:embeddedFont>
    <p:embeddedFont>
      <p:font typeface="Roboto Thin" panose="020B0604020202020204" charset="0"/>
      <p:regular r:id="rId39"/>
      <p:italic r:id="rId4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D5"/>
    <a:srgbClr val="817CB2"/>
    <a:srgbClr val="F2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3D47D-2CC4-45F3-81BD-ED2BCB8ACC8C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68C99-CDBF-4F2A-A024-87B87F4B34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756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96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28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550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8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047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03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049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91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25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93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6015E-6F66-49E3-8709-B2031E0C7EC7}" type="datetimeFigureOut">
              <a:rPr lang="pt-BR" smtClean="0"/>
              <a:t>05/04/2019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80D29-FD8F-45DB-A9C8-09F59C6C3D5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302386" y="6221427"/>
            <a:ext cx="676447" cy="4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9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kummer.github.io/git-flow-cheatshee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vie.com/posts/a-successful-git-branching-model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hyperlink" Target="https://gist.github.com/JamesMGreene/cdd0ac49f90c987e45ac/" TargetMode="External"/><Relationship Id="rId4" Type="http://schemas.openxmlformats.org/officeDocument/2006/relationships/hyperlink" Target="https://danielkummer.github.io/git-flow-cheatshe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for-windows.github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GITWORKFLOW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Uma maneira fácil para não dar “merge” na hora do merge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1030" name="Picture 6" descr="Resultado de imagem para pipicao">
            <a:extLst>
              <a:ext uri="{FF2B5EF4-FFF2-40B4-BE49-F238E27FC236}">
                <a16:creationId xmlns:a16="http://schemas.microsoft.com/office/drawing/2014/main" id="{B107700D-BCFB-4475-91B7-E4144B49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11" y="681279"/>
            <a:ext cx="4121581" cy="549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33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-54586" y="211261"/>
            <a:ext cx="7666523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966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CONFIGURANDO O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825625"/>
            <a:ext cx="5866813" cy="4680938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Na pasta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raiz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onde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fica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seu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package.json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), execute o comando no terminal: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init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Utilize as configurações padrões. Para isso, ***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basta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pressionar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“Enter” para avançar por todas as etapas da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*** CASO ESTEJA INICIANDO O GITFLOW EM UM REPOSITÓRIO QUE CONTENHA VÁRIAS BRANCHS, FIQUE ATENTO ÀS CONFIGURAÇÕES E NÃO SAIA APERTANDO ENTER EM TODAS AS ETAPAS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Esse processo fará com que o seu repositório fique preparado para cumprir as etapas do processo de desenvolvimento, commit e deploy corretamente.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 não existam, as branchs master e develop serão criadas.</a:t>
            </a:r>
          </a:p>
        </p:txBody>
      </p:sp>
    </p:spTree>
    <p:extLst>
      <p:ext uri="{BB962C8B-B14F-4D97-AF65-F5344CB8AC3E}">
        <p14:creationId xmlns:p14="http://schemas.microsoft.com/office/powerpoint/2010/main" val="3181478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alice no pa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0340"/>
            <a:ext cx="7031421" cy="394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I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novas features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353313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Sempre devemos começar uma nova feature em uma branch criada a partir de develop.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feature start 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Esta ação garante que isso aconteça e, de brinde, torna a nova branch ativa para que você possa fazer os seus commits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imediatamente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Os commits devem ser realizados utilizando o git padrão: 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add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commit –m ‘sempre com uma descrição bonita e explicativa’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5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46809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estou trabalhando com meu amiguinho, essa branch precisa ser remota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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feature publish 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Assim você publica sua branch no servidor remoto e todo mundo fica felizão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Nossa… mas o seu comparsa precisa clonar a branch para poder fazer a parte dele 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flow feature pull origin 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Agora sim, todo mundo com sorriso de orelha a orelha 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OBS: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também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podemos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fazer o track de uma branch remota,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dá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uma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olhada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na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documentação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do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projeto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vai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…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https://danielkummer.github.io/git-flow-cheatsheet/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7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5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Terminei/terminamos tudo! Fiz/fizemos os testes unitários e integrados no ambiente local e está xuxu-beleza… Hora do “fatality” na branch!</a:t>
            </a:r>
          </a:p>
        </p:txBody>
      </p:sp>
      <p:pic>
        <p:nvPicPr>
          <p:cNvPr id="9220" name="Picture 4" descr="Image result for fatality mortal k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2682"/>
            <a:ext cx="2740957" cy="205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2943753" y="3152731"/>
            <a:ext cx="3673491" cy="20556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feature finish MYFEATURE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o que isso faz?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 o merge da feature com develop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Apaga a bracnh da feature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Muda para a branch develop</a:t>
            </a: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02225" y="5376316"/>
            <a:ext cx="5607505" cy="1217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C%R*&amp;H#, acabei! </a:t>
            </a:r>
            <a:b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Calma, jovem… cadê o PUSH?????</a:t>
            </a:r>
          </a:p>
        </p:txBody>
      </p:sp>
      <p:pic>
        <p:nvPicPr>
          <p:cNvPr id="9224" name="Picture 8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79" y="5317631"/>
            <a:ext cx="1895033" cy="155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3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3090044"/>
            <a:ext cx="6968359" cy="84082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4501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NOVAS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FEATURES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607505" cy="44344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Desenvolvi, testei local, mergiei com develop,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corrigi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a “merge” toda que deu…. IIIIIIIT´S TIIIMEEEEEE!!!!!!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push origin develop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Mas não ligue ainda! Fazendo push agora você </a:t>
            </a:r>
            <a:r>
              <a:rPr lang="en-US" sz="1600" dirty="0" err="1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ganha</a:t>
            </a:r>
            <a:r>
              <a:rPr lang="en-US" sz="1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uma</a:t>
            </a:r>
            <a:r>
              <a:rPr lang="en-US" sz="1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esclusiva</a:t>
            </a:r>
            <a:r>
              <a:rPr lang="en-US" sz="1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atualização</a:t>
            </a:r>
            <a:r>
              <a:rPr lang="en-US" sz="1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no </a:t>
            </a:r>
            <a:r>
              <a:rPr lang="en-US" sz="1600" dirty="0" err="1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seu</a:t>
            </a:r>
            <a:r>
              <a:rPr lang="en-US" sz="1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ambiente</a:t>
            </a:r>
            <a:r>
              <a:rPr lang="en-US" sz="1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de testes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processo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atualização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ambiente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varia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projeto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para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projeto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, mas o que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nunca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muda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é que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você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vai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tomar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um café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enquanto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as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tarefas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automatizadas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são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executadas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.</a:t>
            </a:r>
          </a:p>
        </p:txBody>
      </p:sp>
      <p:pic>
        <p:nvPicPr>
          <p:cNvPr id="10244" name="Picture 4" descr="Image result for narrador u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09" y="0"/>
            <a:ext cx="4931391" cy="74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não ligue ainda 011 140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01" y="2848182"/>
            <a:ext cx="2425502" cy="1364345"/>
          </a:xfrm>
          <a:prstGeom prst="rect">
            <a:avLst/>
          </a:prstGeom>
          <a:noFill/>
          <a:ln w="222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91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2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Criando uma Release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8" y="1828799"/>
            <a:ext cx="42481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64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825625"/>
            <a:ext cx="526631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Devemos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criar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branch, </a:t>
            </a:r>
            <a:r>
              <a:rPr lang="en-US" sz="1600" b="1" dirty="0">
                <a:solidFill>
                  <a:srgbClr val="FF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PARTIR DE DEVELOP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chamada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release/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n.n.n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flow release start 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Depois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precisamos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atualizar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ambiente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pré-produção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com 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conteúdo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da nova branch.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Assim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poderemos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validar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antes de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subir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tudo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em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produção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Mais uma vez, esse processo muda conforme o projeto, mas com certeza você vai 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tomar um café enquanto ele é executado.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1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4843970" y="4421806"/>
            <a:ext cx="1914184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2737299" y="4421806"/>
            <a:ext cx="2086949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-210207" y="4423991"/>
            <a:ext cx="2936996" cy="36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565995"/>
            <a:ext cx="6155927" cy="142104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Com o ambiente de pré-produção devidamente atualizado, podemos testar todas as funcionalidades que fazem parte da release para garantir que tudo vai dar certo.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Ahhhhh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, achei um bug durante os testes!!!!!!!!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pic>
        <p:nvPicPr>
          <p:cNvPr id="2050" name="Picture 2" descr="Resultado de imagem para oh e agora quem poderá me defend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r="-331" b="15462"/>
          <a:stretch/>
        </p:blipFill>
        <p:spPr bwMode="auto">
          <a:xfrm>
            <a:off x="0" y="2987040"/>
            <a:ext cx="2736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o chapolin color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00" y="2987040"/>
            <a:ext cx="2088248" cy="143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969" y="2987041"/>
            <a:ext cx="1914184" cy="14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78798" y="4440643"/>
            <a:ext cx="2657201" cy="351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Oh, quem poderá me defender?</a:t>
            </a: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735999" y="4440643"/>
            <a:ext cx="2088249" cy="3513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EU!</a:t>
            </a: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4843969" y="4440643"/>
            <a:ext cx="1914184" cy="35133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ELE MANJA DE GIT?!?!?!</a:t>
            </a: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4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  <p:sp>
        <p:nvSpPr>
          <p:cNvPr id="15" name="Content Placeholder 8"/>
          <p:cNvSpPr txBox="1">
            <a:spLocks/>
          </p:cNvSpPr>
          <p:nvPr/>
        </p:nvSpPr>
        <p:spPr>
          <a:xfrm>
            <a:off x="602225" y="4931432"/>
            <a:ext cx="6155928" cy="14369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Chapolin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manda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muito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no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garante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que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você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pode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 da release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problema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nenhum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Vai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medo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rapá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git commit –m ‘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sempre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com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uma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descrição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bonita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igual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dona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florinda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’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178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CRIAR UMA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42797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 o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Chapolin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não resolveu, você pode pedir a ajuda de um amigo. Basta publicar a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da release no servidor remoto, e o seu salvador vai mostrar pra que veio.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publish 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Claro que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você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vai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precisar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ensinar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cabra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baixar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a branch para 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repositório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local dele.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$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git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 flow release track 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Podem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commitar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dar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push 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vontade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até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que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tudo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esteja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resolvido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498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O QUE É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6576496" cy="3756309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 que é? Onde vive? Do que se alimenta?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3"/>
              </a:rPr>
              <a:t>http://nvie.com/posts/a-successful-git-branching-model/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Claro que existe uma maneira mais fácil de colocar isso em prática, uma extensão do git que alguma boa alma criou e disponibilizou para toda a humanidade.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https://danielkummer.github.io/git-flow-cheatsheet/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eu não sei o que essa extensão está fazendo no meu repositório, SOCORRO.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5"/>
              </a:rPr>
              <a:t>https://gist.github.com/JamesMGreene/cdd0ac49f90c987e45ac/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  <p:pic>
        <p:nvPicPr>
          <p:cNvPr id="7170" name="Picture 2" descr="Image result for globo repor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26" y="1839273"/>
            <a:ext cx="39433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246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it the 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3283"/>
            <a:ext cx="7446286" cy="390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3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Lançando uma Release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2050" name="Picture 2" descr="Resultado de imagem para kinder ov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13" y="3074125"/>
            <a:ext cx="422177" cy="61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0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-28036" y="3905096"/>
            <a:ext cx="4673608" cy="1223285"/>
          </a:xfrm>
          <a:prstGeom prst="rect">
            <a:avLst/>
          </a:prstGeom>
          <a:solidFill>
            <a:srgbClr val="817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28036" y="211261"/>
            <a:ext cx="6960059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362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LANÇANDO UMA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5" y="1631852"/>
            <a:ext cx="6159793" cy="224136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Tudo certo com a release? Então é hora de colocar em produção.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 antes, precisamos:</a:t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Fazer o merge da release com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master</a:t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Criar a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tag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 a versão correta da release</a:t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Fazer o merge da release com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develop</a:t>
            </a:r>
            <a:b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- Deletar a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branch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da release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não... já são 17h48, não vou fazer tudo isso :(</a:t>
            </a:r>
          </a:p>
        </p:txBody>
      </p:sp>
      <p:pic>
        <p:nvPicPr>
          <p:cNvPr id="3074" name="Picture 2" descr="Resultado de imagem para lua de crista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17" b="11638"/>
          <a:stretch/>
        </p:blipFill>
        <p:spPr bwMode="auto">
          <a:xfrm>
            <a:off x="4453318" y="3905096"/>
            <a:ext cx="2308700" cy="122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602225" y="5235289"/>
            <a:ext cx="6159793" cy="12811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flow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release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finish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RELEASE</a:t>
            </a:r>
            <a:b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</a:b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push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–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tags</a:t>
            </a:r>
            <a:b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</a:b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push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origin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</a:t>
            </a:r>
            <a:r>
              <a:rPr lang="pt-BR" sz="16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develop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master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292748" y="4101581"/>
            <a:ext cx="4457928" cy="70419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b="1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Calma jovem... tudo pode ser, basta acreditar. E o que tiver que ser, será!</a:t>
            </a:r>
            <a:endParaRPr lang="en-US" sz="1600" b="1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4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28036" y="211261"/>
            <a:ext cx="6960059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6362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LANÇANDO UMA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RELEASE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035" y="1510313"/>
            <a:ext cx="4291398" cy="429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02226" y="1825624"/>
            <a:ext cx="6159792" cy="31667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Quase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lá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agora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só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falta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atualizar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ambiente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produção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… SÓ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sym typeface="Wingdings" panose="05000000000000000000" pitchFamily="2" charset="2"/>
              </a:rPr>
              <a:t>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Isso muda conforme o projeto, mas eu tenho certeza que você vai </a:t>
            </a: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  <a:sym typeface="Wingdings" panose="05000000000000000000" pitchFamily="2" charset="2"/>
              </a:rPr>
              <a:t>tomar outro café enquanto a atualização não termina.</a:t>
            </a:r>
            <a:endParaRPr lang="en-US" sz="1600" b="1" dirty="0">
              <a:solidFill>
                <a:srgbClr val="C00000"/>
              </a:solidFill>
              <a:latin typeface="Roboto Regular" panose="020B0604020202020204" charset="0"/>
              <a:ea typeface="Roboto Regular" panose="020B0604020202020204" charset="0"/>
              <a:cs typeface="Roboto Regular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Roboto Regular" panose="020B0604020202020204" charset="0"/>
              <a:ea typeface="Roboto Regular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65035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CAPÍTULO 4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Corrigindo um </a:t>
            </a:r>
            <a:r>
              <a:rPr lang="pt-BR" sz="3600" dirty="0" err="1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HotFix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7170" name="Picture 2" descr="Resultado de imagem para silvio santos hot hot h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69" y="1654527"/>
            <a:ext cx="4942912" cy="364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99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5323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CORRIGIR UM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HOTFIX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>
            <a:off x="602226" y="1825624"/>
            <a:ext cx="5112662" cy="46558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Neste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caso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é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necessário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criar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 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partir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master. Para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isso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utilizaremos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commando: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git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 flow hotfix start VERSION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Podemos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trabalhar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normalmente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dentro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desta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branch.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Ou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seja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realizar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commits e, se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necessário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subir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no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servidor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remoto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para que outros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consigam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ajudar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finalizar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hotfix,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precisamos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fazer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merge com master e develop,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além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deletar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a branch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temporária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. Para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isso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utilizaremos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commando: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Regular" panose="020B0604020202020204" charset="0"/>
                <a:ea typeface="Roboto Regular" panose="020B0604020202020204" charset="0"/>
                <a:cs typeface="Roboto Regular"/>
              </a:rPr>
              <a:t>$ git flow hotfix finish VERSION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Agora,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basta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realizar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o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processo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referente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ao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lançamento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de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uma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release (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não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</a:t>
            </a:r>
            <a:r>
              <a:rPr lang="en-US" sz="1400" b="1" dirty="0" err="1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esqueça</a:t>
            </a:r>
            <a:r>
              <a:rPr lang="en-US" sz="1400" b="1" dirty="0">
                <a:solidFill>
                  <a:srgbClr val="C00000"/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do café!)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1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RESUMO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O que importa </a:t>
            </a:r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  <a:sym typeface="Wingdings" panose="05000000000000000000" pitchFamily="2" charset="2"/>
              </a:rPr>
              <a:t>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1026" name="Picture 2" descr="Resultado de imagem para pei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2" y="1707327"/>
            <a:ext cx="4799562" cy="353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6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358955" y="211261"/>
            <a:ext cx="6360715" cy="970843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99379" y="351437"/>
            <a:ext cx="2335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…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É ISSO!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792301"/>
              </p:ext>
            </p:extLst>
          </p:nvPr>
        </p:nvGraphicFramePr>
        <p:xfrm>
          <a:off x="567811" y="1506220"/>
          <a:ext cx="1112832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3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O que você quer?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Iniciar o </a:t>
                      </a:r>
                      <a:r>
                        <a:rPr lang="pt-BR" dirty="0" err="1"/>
                        <a:t>git-flow</a:t>
                      </a:r>
                      <a:r>
                        <a:rPr lang="pt-BR" dirty="0"/>
                        <a:t> no repositório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gitflow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init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Prepara o seu repositório para utilização do </a:t>
                      </a:r>
                      <a:r>
                        <a:rPr lang="pt-BR" dirty="0" err="1"/>
                        <a:t>gitflow</a:t>
                      </a:r>
                      <a:r>
                        <a:rPr lang="pt-BR" dirty="0"/>
                        <a:t> via CLI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Criar uma </a:t>
                      </a:r>
                      <a:r>
                        <a:rPr lang="pt-BR" dirty="0" err="1"/>
                        <a:t>funcinalidade</a:t>
                      </a:r>
                      <a:r>
                        <a:rPr lang="pt-BR" dirty="0"/>
                        <a:t> nova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gitflow</a:t>
                      </a:r>
                      <a:r>
                        <a:rPr lang="en-US" dirty="0"/>
                        <a:t> feature start ‘</a:t>
                      </a:r>
                      <a:r>
                        <a:rPr lang="en-US" dirty="0" err="1"/>
                        <a:t>nome</a:t>
                      </a:r>
                      <a:r>
                        <a:rPr lang="en-US" dirty="0"/>
                        <a:t>’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Cria uma </a:t>
                      </a:r>
                      <a:r>
                        <a:rPr lang="pt-BR" dirty="0" err="1"/>
                        <a:t>branch</a:t>
                      </a:r>
                      <a:r>
                        <a:rPr lang="pt-BR" dirty="0"/>
                        <a:t> a partir de </a:t>
                      </a:r>
                      <a:r>
                        <a:rPr lang="pt-BR" dirty="0" err="1"/>
                        <a:t>develop</a:t>
                      </a:r>
                      <a:r>
                        <a:rPr lang="pt-BR" dirty="0"/>
                        <a:t> com o nome desejado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Concluir uma funcionalidade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gitflow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feature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finish</a:t>
                      </a:r>
                      <a:r>
                        <a:rPr lang="pt-BR" dirty="0"/>
                        <a:t> ‘nome’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Faz o merge da funcionalidade com </a:t>
                      </a:r>
                      <a:r>
                        <a:rPr lang="pt-BR" dirty="0" err="1"/>
                        <a:t>develop</a:t>
                      </a:r>
                      <a:r>
                        <a:rPr lang="pt-BR" dirty="0"/>
                        <a:t> e apaga a </a:t>
                      </a:r>
                      <a:r>
                        <a:rPr lang="pt-BR" dirty="0" err="1"/>
                        <a:t>branch</a:t>
                      </a:r>
                      <a:r>
                        <a:rPr lang="pt-BR" dirty="0"/>
                        <a:t> temporária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Criar uma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gitflow</a:t>
                      </a:r>
                      <a:r>
                        <a:rPr lang="pt-BR" dirty="0"/>
                        <a:t> release start 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Cria uma </a:t>
                      </a:r>
                      <a:r>
                        <a:rPr lang="pt-BR" dirty="0" err="1"/>
                        <a:t>branch</a:t>
                      </a:r>
                      <a:r>
                        <a:rPr lang="pt-BR" dirty="0"/>
                        <a:t> a partir de </a:t>
                      </a:r>
                      <a:r>
                        <a:rPr lang="pt-BR" dirty="0" err="1"/>
                        <a:t>develop</a:t>
                      </a:r>
                      <a:r>
                        <a:rPr lang="pt-BR" dirty="0"/>
                        <a:t> com o nome dado para a versão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Finalizar uma 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/>
                        <a:t>gitflow</a:t>
                      </a:r>
                      <a:r>
                        <a:rPr lang="pt-BR" dirty="0"/>
                        <a:t> release </a:t>
                      </a:r>
                      <a:r>
                        <a:rPr lang="pt-BR" dirty="0" err="1"/>
                        <a:t>finish</a:t>
                      </a:r>
                      <a:r>
                        <a:rPr lang="pt-BR" dirty="0"/>
                        <a:t> 0.0.0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Faz o merge com master e </a:t>
                      </a:r>
                      <a:r>
                        <a:rPr lang="pt-BR" dirty="0" err="1"/>
                        <a:t>develop</a:t>
                      </a:r>
                      <a:r>
                        <a:rPr lang="pt-BR" dirty="0"/>
                        <a:t>, além de apagar a </a:t>
                      </a:r>
                      <a:r>
                        <a:rPr lang="pt-BR" dirty="0" err="1"/>
                        <a:t>branch</a:t>
                      </a:r>
                      <a:r>
                        <a:rPr lang="pt-BR" dirty="0"/>
                        <a:t> temporária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013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46820" y="2598003"/>
            <a:ext cx="422123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 Regular"/>
                <a:cs typeface="Roboto Regular"/>
              </a:rPr>
              <a:t>Rodrigo </a:t>
            </a:r>
            <a:r>
              <a:rPr lang="en-US" sz="3200" dirty="0" err="1">
                <a:solidFill>
                  <a:schemeClr val="bg1"/>
                </a:solidFill>
                <a:latin typeface="Roboto Regular"/>
                <a:cs typeface="Roboto Regular"/>
              </a:rPr>
              <a:t>Nappi</a:t>
            </a:r>
            <a:endParaRPr lang="en-US" sz="3200" dirty="0">
              <a:solidFill>
                <a:schemeClr val="bg1"/>
              </a:solidFill>
              <a:latin typeface="Roboto Regular"/>
              <a:cs typeface="Roboto Regular"/>
            </a:endParaRPr>
          </a:p>
          <a:p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Ex-</a:t>
            </a:r>
            <a:r>
              <a:rPr lang="en-US" sz="1400" dirty="0" err="1">
                <a:solidFill>
                  <a:schemeClr val="bg1"/>
                </a:solidFill>
                <a:latin typeface="Roboto Light"/>
                <a:cs typeface="Roboto Light"/>
              </a:rPr>
              <a:t>funkeiro</a:t>
            </a:r>
            <a:b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</a:b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twitter: @</a:t>
            </a:r>
            <a:r>
              <a:rPr lang="en-US" sz="1400" dirty="0" err="1">
                <a:solidFill>
                  <a:schemeClr val="bg1"/>
                </a:solidFill>
                <a:latin typeface="Roboto Light"/>
                <a:cs typeface="Roboto Light"/>
              </a:rPr>
              <a:t>rodrigonappi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Roboto Light"/>
                <a:cs typeface="Roboto Light"/>
              </a:rPr>
              <a:t>github</a:t>
            </a:r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Roboto Light"/>
                <a:cs typeface="Roboto Light"/>
              </a:rPr>
              <a:t>rnappi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Roboto Light"/>
                <a:cs typeface="Roboto Light"/>
              </a:rPr>
              <a:t>cerveja</a:t>
            </a:r>
            <a:r>
              <a:rPr lang="en-US" sz="1400" dirty="0">
                <a:solidFill>
                  <a:schemeClr val="bg1"/>
                </a:solidFill>
                <a:latin typeface="Roboto Light"/>
                <a:cs typeface="Roboto Light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Roboto Light"/>
                <a:cs typeface="Roboto Light"/>
              </a:rPr>
              <a:t>heineken</a:t>
            </a:r>
            <a:endParaRPr lang="en-US" sz="14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02C2E9-7C3B-4408-87CD-C92864C40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925" y="2598003"/>
            <a:ext cx="1661993" cy="16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1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02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INSTALL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GIT-FLOW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02226" y="1825625"/>
            <a:ext cx="5112662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A melhor forma de instalar o git-flow é através do Git for Windows, visto que todas 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ferramentas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necessárias serão instaladas junto com ele.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Para mais detalhes, o site com as instruções de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 para diferentes plataformas pode ser consultado: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https://github.com/petervanderdoes/gitflow-avh/wiki/Installation</a:t>
            </a:r>
          </a:p>
        </p:txBody>
      </p:sp>
      <p:pic>
        <p:nvPicPr>
          <p:cNvPr id="102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197" y="1989401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6782269" y="4295871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https://git-for-windows.github.io/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8000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instalar o</a:t>
            </a: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Git for Windows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6" name="Picture 2" descr="Gi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0" y="1607265"/>
            <a:ext cx="1986418" cy="198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8"/>
          <p:cNvSpPr txBox="1">
            <a:spLocks/>
          </p:cNvSpPr>
          <p:nvPr/>
        </p:nvSpPr>
        <p:spPr>
          <a:xfrm>
            <a:off x="1108562" y="3913735"/>
            <a:ext cx="3774274" cy="179103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Download: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  <a:hlinkClick r:id="rId4"/>
              </a:rPr>
              <a:t>https://git-for-windows.github.io/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Instalação: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  <a:t>Será descrita nos próximos slides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Roboto Regular"/>
              </a:rPr>
            </a:br>
            <a:endParaRPr lang="en-US" dirty="0">
              <a:solidFill>
                <a:schemeClr val="bg1">
                  <a:lumMod val="50000"/>
                </a:schemeClr>
              </a:solidFill>
              <a:latin typeface="Roboto Light" panose="020B0604020202020204" charset="0"/>
              <a:ea typeface="Roboto Light" panose="020B0604020202020204" charset="0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6605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8" y="1989401"/>
            <a:ext cx="4743450" cy="36957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98926"/>
            <a:ext cx="47339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2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9" y="1975753"/>
            <a:ext cx="4752975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5278"/>
            <a:ext cx="47434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50" y="1981698"/>
            <a:ext cx="4762500" cy="36861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888" y="1981697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55"/>
          <a:stretch/>
        </p:blipFill>
        <p:spPr>
          <a:xfrm>
            <a:off x="-645827" y="211261"/>
            <a:ext cx="6360715" cy="9708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379" y="351437"/>
            <a:ext cx="4645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Thin"/>
              </a:rPr>
              <a:t>GIT </a:t>
            </a:r>
            <a:r>
              <a:rPr lang="en-US" sz="40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Thin"/>
              </a:rPr>
              <a:t>FOR WINDOWS</a:t>
            </a:r>
            <a:endParaRPr lang="en-US" dirty="0">
              <a:solidFill>
                <a:schemeClr val="bg1"/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Thin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28" y="1968049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53024" y="0"/>
            <a:ext cx="6838976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6520072" y="2274838"/>
            <a:ext cx="5155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dirty="0">
                <a:solidFill>
                  <a:schemeClr val="bg1"/>
                </a:solidFill>
                <a:latin typeface="Roboto Regular" panose="020B0604020202020204" charset="0"/>
                <a:ea typeface="Roboto Regular" panose="020B0604020202020204" charset="0"/>
                <a:cs typeface="Roboto Thin"/>
              </a:rPr>
              <a:t>PASSO-A-PASSO</a:t>
            </a:r>
            <a:endParaRPr lang="pt-BR" sz="3600" dirty="0">
              <a:solidFill>
                <a:schemeClr val="bg1"/>
              </a:solidFill>
              <a:latin typeface="Roboto Thin" pitchFamily="2" charset="0"/>
              <a:ea typeface="Roboto Thin" pitchFamily="2" charset="0"/>
              <a:cs typeface="Roboto Thin"/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  <a:latin typeface="Roboto Thin" pitchFamily="2" charset="0"/>
                <a:ea typeface="Roboto Thin" pitchFamily="2" charset="0"/>
                <a:cs typeface="Roboto Thin"/>
              </a:rPr>
              <a:t>Como iniciar o git-flow</a:t>
            </a:r>
            <a:endParaRPr lang="en-US" sz="1600" dirty="0">
              <a:solidFill>
                <a:schemeClr val="bg1"/>
              </a:solidFill>
              <a:latin typeface="Roboto Regular" panose="020B0604020202020204" charset="0"/>
              <a:ea typeface="Roboto Regular" panose="020B0604020202020204" charset="0"/>
              <a:cs typeface="Roboto Thin"/>
            </a:endParaRPr>
          </a:p>
        </p:txBody>
      </p:sp>
      <p:pic>
        <p:nvPicPr>
          <p:cNvPr id="8194" name="Picture 2" descr="http://nvie.com/img/git-model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324134"/>
            <a:ext cx="4685820" cy="62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55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7780</TotalTime>
  <Words>1008</Words>
  <Application>Microsoft Office PowerPoint</Application>
  <PresentationFormat>Widescreen</PresentationFormat>
  <Paragraphs>120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Arial</vt:lpstr>
      <vt:lpstr>Roboto Light</vt:lpstr>
      <vt:lpstr>Calibri Light</vt:lpstr>
      <vt:lpstr>Calibri</vt:lpstr>
      <vt:lpstr>Roboto Regular</vt:lpstr>
      <vt:lpstr>Roboto Thin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Mauricio Pradella</dc:creator>
  <cp:lastModifiedBy>Rodrigo Nappi</cp:lastModifiedBy>
  <cp:revision>315</cp:revision>
  <dcterms:created xsi:type="dcterms:W3CDTF">2016-03-21T01:25:13Z</dcterms:created>
  <dcterms:modified xsi:type="dcterms:W3CDTF">2019-04-05T14:41:32Z</dcterms:modified>
</cp:coreProperties>
</file>